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3" r:id="rId2"/>
    <p:sldId id="257" r:id="rId3"/>
    <p:sldId id="358" r:id="rId4"/>
    <p:sldId id="363" r:id="rId5"/>
    <p:sldId id="364" r:id="rId6"/>
    <p:sldId id="324" r:id="rId7"/>
    <p:sldId id="321" r:id="rId8"/>
    <p:sldId id="323" r:id="rId9"/>
    <p:sldId id="356" r:id="rId10"/>
    <p:sldId id="361" r:id="rId11"/>
    <p:sldId id="365" r:id="rId12"/>
    <p:sldId id="327" r:id="rId13"/>
    <p:sldId id="333" r:id="rId14"/>
    <p:sldId id="330" r:id="rId15"/>
    <p:sldId id="331" r:id="rId16"/>
    <p:sldId id="359" r:id="rId17"/>
    <p:sldId id="290" r:id="rId18"/>
    <p:sldId id="296" r:id="rId19"/>
    <p:sldId id="298" r:id="rId20"/>
    <p:sldId id="299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6" r:id="rId34"/>
    <p:sldId id="317" r:id="rId35"/>
    <p:sldId id="318" r:id="rId36"/>
    <p:sldId id="288" r:id="rId37"/>
    <p:sldId id="289" r:id="rId38"/>
    <p:sldId id="350" r:id="rId39"/>
    <p:sldId id="345" r:id="rId40"/>
    <p:sldId id="346" r:id="rId41"/>
    <p:sldId id="347" r:id="rId42"/>
    <p:sldId id="313" r:id="rId43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9302AC-9AF2-4642-A79B-6725E8FAE102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8B1F0A9-4B61-4052-B6A5-A38578E78D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30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Google Shape;361;p26:note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endParaRPr lang="ru-RU" altLang="ru-RU" sz="11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Google Shape;362;p26:notes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019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6F1F7-04B7-452B-A4E3-450C6CFE3BAB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7FB4C-44F4-4E26-925A-6714B4DFF3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36BAA-68CA-4A8D-9DF6-9C1236E8F13A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B900D-48C3-49F7-8D51-ADC6AEBA0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559AA-B288-4F6B-A7F9-9AAB6CCC7584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A6FA3-8B4A-40AA-926B-6B34953839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0EB2-AE74-41AD-BBEF-936CA4ADDC3E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E90D8-D947-4159-AF33-AC443064B8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E926F-FECF-47D4-A469-2ACC98695288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16DCC-6668-4597-9568-19889D9611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7F8E-4046-4080-9544-7662BB453B53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86ED9-7936-47A9-A86C-CA6D4A3445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EBD3-3D09-410E-9012-318D3A3C0CDC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D90C8-C25A-47E2-B50A-B23313B8A5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6CE4-9269-4E69-8F70-57F12D9D9EAB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14B6A-B9C3-4AAF-83CD-785355852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418D9-3F06-4FC4-86D7-2E4EECFA61CC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5108F-0EBC-4101-ADD9-541864F53D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3AA4-0F49-417C-AD97-A627B3CC7819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32C9F-1BCD-48E1-8D29-1F0C996FFD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198B-102A-41C0-A193-E0532B5C0F64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F4969-DDE2-460D-AC8C-D939090699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58199E-28AD-4F7C-AC62-53A49E22B44D}" type="datetimeFigureOut">
              <a:rPr lang="ru-RU"/>
              <a:pPr>
                <a:defRPr/>
              </a:pPr>
              <a:t>28.05.2025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187EBAC-ACE9-45F8-B577-46112989134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B%D0%B5%D0%BA%D1%82%D1%80%D0%B8%D1%87%D0%B5%D1%81%D0%BA%D0%B8%D0%B9_%D1%82%D0%BE%D0%BA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ru.wikipedia.org/wiki/%D0%A2%D0%B5%D1%80%D0%BC%D0%BE%D1%8D%D0%BB%D0%B5%D0%BA%D1%82%D1%80%D0%B8%D1%87%D0%B5%D1%81%D0%BA%D0%B8%D0%B5_%D1%8F%D0%B2%D0%BB%D0%B5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8%D0%BB%D0%B0_%D1%82%D0%BE%D0%BA%D0%B0" TargetMode="External"/><Relationship Id="rId5" Type="http://schemas.openxmlformats.org/officeDocument/2006/relationships/hyperlink" Target="https://ru.wikipedia.org/wiki/%D0%AD%D0%BB%D0%B5%D0%BA%D1%82%D1%80%D0%B8%D1%87%D0%B5%D1%81%D0%BA%D0%B8%D0%B9_%D0%BF%D1%80%D0%BE%D0%B2%D0%BE%D0%B4%D0%BD%D0%B8%D0%BA" TargetMode="External"/><Relationship Id="rId4" Type="http://schemas.openxmlformats.org/officeDocument/2006/relationships/hyperlink" Target="https://ru.wikipedia.org/wiki/%D0%AD%D0%BB%D0%B5%D0%BA%D1%82%D1%80%D0%B8%D1%87%D0%B5%D1%81%D0%BA%D0%B8%D0%B9_%D0%BA%D0%BE%D0%BD%D1%82%D0%B0%D0%BA%D1%8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electrik.info/main/new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lectrik.info/peltie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lectrik.info/main/news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Чувашский государственный университет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Раритетная лаборатория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raritet.chuvsu.ru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Лекция 15</a:t>
            </a:r>
            <a:r>
              <a:rPr lang="en-US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РЭА)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cs-CZ" sz="3200" dirty="0" smtClean="0">
                <a:solidFill>
                  <a:srgbClr val="002060"/>
                </a:solidFill>
              </a:rPr>
              <a:t> </a:t>
            </a:r>
            <a:r>
              <a:rPr lang="ru-RU" altLang="cs-C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Классическая теория электропроводности в веществе.</a:t>
            </a:r>
            <a:r>
              <a:rPr lang="ru-RU" alt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			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	Сорокин Геннадий Михайлович</a:t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		2025 год</a:t>
            </a: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008063" y="1484313"/>
            <a:ext cx="10271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1976" y="495301"/>
            <a:ext cx="182721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Вывод закона Ома из электронной теории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127125"/>
            <a:ext cx="1047750" cy="76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82" y="1690688"/>
            <a:ext cx="2533650" cy="123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763" y="2957402"/>
            <a:ext cx="1533525" cy="60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456" y="3531266"/>
            <a:ext cx="895350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082" y="3799958"/>
            <a:ext cx="1552575" cy="42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369" y="4251361"/>
            <a:ext cx="1695450" cy="39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1649" y="4721297"/>
            <a:ext cx="885825" cy="742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9722" y="5111275"/>
            <a:ext cx="2152650" cy="5715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55955" y="1235909"/>
            <a:ext cx="619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Ускорение, приобретаемое электроном в электрическом поле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255955" y="3059668"/>
                <a:ext cx="86178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На пути свободного пробега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максимальная скорость электрона достигнет величины</a:t>
                </a:r>
                <a:endParaRPr lang="ru-RU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55" y="3059668"/>
                <a:ext cx="8617808" cy="369332"/>
              </a:xfrm>
              <a:prstGeom prst="rect">
                <a:avLst/>
              </a:prstGeom>
              <a:blipFill>
                <a:blip r:embed="rId10"/>
                <a:stretch>
                  <a:fillRect l="-566" t="-11475" b="-229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1255955" y="3460273"/>
                <a:ext cx="3841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𝜏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 −время свободного пробега: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955" y="3460273"/>
                <a:ext cx="3841501" cy="369332"/>
              </a:xfrm>
              <a:prstGeom prst="rect">
                <a:avLst/>
              </a:prstGeom>
              <a:blipFill>
                <a:blip r:embed="rId11"/>
                <a:stretch>
                  <a:fillRect l="-1270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313919" y="3838099"/>
            <a:ext cx="607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значение скорости упорядоченного движения есть: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55955" y="4658361"/>
            <a:ext cx="814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Полученная формула представляет собой закон Ома в дифференциальной форме: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313919" y="5027693"/>
                <a:ext cx="52480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ru-RU" b="0" i="1" smtClean="0">
                        <a:latin typeface="Cambria Math" panose="02040503050406030204" pitchFamily="18" charset="0"/>
                      </a:rPr>
                      <m:t> −удельная электропроводность металла: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919" y="5027693"/>
                <a:ext cx="5248040" cy="369332"/>
              </a:xfrm>
              <a:prstGeom prst="rect">
                <a:avLst/>
              </a:prstGeom>
              <a:blipFill>
                <a:blip r:embed="rId12"/>
                <a:stretch>
                  <a:fillRect l="-1047" t="-11667" b="-2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1313919" y="4230209"/>
            <a:ext cx="6958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Подставив это значение в формулу для плотности тока, будем иметь: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391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 закона Джоуля –Ленца в дифференциальной форме из электронной теории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368" y="2252598"/>
            <a:ext cx="57531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93775" y="149225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662" y="5445951"/>
            <a:ext cx="40767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13884" y="1377292"/>
            <a:ext cx="796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концу свободного пробега электрон под действием поля приобретает дополнительную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кинетическую энергию: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13884" y="3047453"/>
            <a:ext cx="7964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Которая при соударении электрона с ионом полностью передаётся решётке.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113884" y="3488309"/>
                <a:ext cx="7645811" cy="808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– концентрация электронов, то в единицу времени в единице объёма</a:t>
                </a:r>
                <a:br>
                  <a:rPr lang="ru-RU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происходит 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ru-RU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⟩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столкновений и решётке передается энергия: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884" y="3488309"/>
                <a:ext cx="7645811" cy="808426"/>
              </a:xfrm>
              <a:prstGeom prst="rect">
                <a:avLst/>
              </a:prstGeom>
              <a:blipFill>
                <a:blip r:embed="rId3"/>
                <a:stretch>
                  <a:fillRect l="-718" t="-37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512" y="4255326"/>
            <a:ext cx="5514975" cy="1190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412" y="1909448"/>
            <a:ext cx="4829175" cy="1190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Металлы обладают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как большой электропроводностью, так и высокой теплопроводностью. Это объясняется тем, что носителями тока и теплоты в металлах являются одни и те же частицы—свободные электроны, которые, перемещаясь в металле, переносят не только электрический заряд, но и присущую им энергию хаотического (теплового) движения, т. е. осуществляют перенос теплоты.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Видеманом и Францем в 1853 г. экспериментально установлен закон, согласно которому отношение теплопроводности (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к удельной проводимости (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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для всех металлов при одной и той же температуре одинаково и увеличивается пропорционально термодинамической температуре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—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постоянная, не зависящая от рода металла.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9138" y="5341938"/>
            <a:ext cx="19462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028825" y="1025525"/>
            <a:ext cx="7639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Закон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Видемана-Франца</a:t>
            </a:r>
            <a:endParaRPr lang="ru-RU" alt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Элементарная классическая теория электропроводности металлов позволила найти значение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где 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постоянная Больцмана.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Это значение хорошо согласуется с опытными данными. Однако, как оказалось впоследствии, это согласие теоретического значения с опытным случайно. Лоренц, применив к электронному газу статистику Максвелла — Больцмана, учтя тем самым распределение электронов по скоростям, получил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7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7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что привело к резкому расхождению теории с опытом.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992188" y="2413000"/>
            <a:ext cx="105711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Таким образом, классическая теория электропроводности металлов объяснила законы Ома и Джоуля — Ленца, а также дала качественное объяснение закона Видемана — Франца. Несмотря на то, что в теории достаточно много допущений, учение Друде-Лоренца может объяснить эффект Холла, теплопроводность металлов, а также феномен удельной проводимости. Из-за этого данная доктрина актуальна и в наши дни, хотя ответить на большую часть вопросов (к примеру, вопрос, почему в металле находятся свободные электроны и ионы) смогла лишь квантовая теория твердого тела.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160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Противоречия классической электронной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теории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8200" y="1046286"/>
                <a:ext cx="105156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Классическая электронная теория объясняет существование электрического сопротивления металлов, законы Ома и Джоуля-Ленца. Однако в ряде вопросов классическая электронная теория приводит к выводам, находящимся в противоречии с опытом.</a:t>
                </a:r>
              </a:p>
              <a:p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 теория не может объяснить, почему молярная теплоемкость металлов, также как и молярная теплоемкость диэлектрических кристаллов, равна </a:t>
                </a:r>
                <a:r>
                  <a:rPr lang="ru-RU" sz="2000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sz="2000" i="1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 </a:t>
                </a:r>
                <a:r>
                  <a:rPr lang="ru-RU" sz="2000" i="1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– универсальная газовая постоянная (закон Дюлонга и </a:t>
                </a:r>
                <a:r>
                  <a:rPr lang="ru-RU" sz="2000" dirty="0" err="1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Пти</a:t>
                </a:r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Наличие свободных электронов не сказывается на величине теплоемкости металлов.</a:t>
                </a:r>
              </a:p>
              <a:p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Классическая электронная теория не может также объяснить температурную зависимость удельного сопротивления металлов. Теория дает соотношение </a:t>
                </a:r>
                <a:r>
                  <a:rPr lang="ru-RU" sz="2000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∼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00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</m:oMath>
                </a14:m>
                <a:r>
                  <a:rPr lang="ru-RU" sz="2000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</a:t>
                </a:r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 то время как из эксперимента получается зависимость </a:t>
                </a:r>
                <a:r>
                  <a:rPr lang="ru-RU" sz="2000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∼ </a:t>
                </a:r>
                <a:r>
                  <a:rPr lang="ru-RU" sz="2000" i="1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Однако наиболее ярким примером расхождения теории и опытов является </a:t>
                </a:r>
                <a:r>
                  <a:rPr lang="ru-RU" sz="2000" b="1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сверхпроводимость</a:t>
                </a:r>
                <a:r>
                  <a:rPr lang="ru-RU" sz="2000" dirty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b="0" i="0" dirty="0">
                  <a:solidFill>
                    <a:srgbClr val="40404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46286"/>
                <a:ext cx="10515600" cy="3785652"/>
              </a:xfrm>
              <a:prstGeom prst="rect">
                <a:avLst/>
              </a:prstGeom>
              <a:blipFill>
                <a:blip r:embed="rId2"/>
                <a:stretch>
                  <a:fillRect l="-638" t="-966" r="-290" b="-27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362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 txBox="1"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Термоэлектрические и полупроводниковые явления в веществе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882650" y="1420813"/>
            <a:ext cx="109077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ru-RU" alt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Законы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Вольта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Если два различных металла привести в соприкосновение, то между ними возникает разность потенциалов, называемая контактной разностью потенциалов. Итальянский физик А. Вольта (1745—1827) установил, что если металлы А1,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Ag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Pd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привести в контакт в указанной последовательности, то </a:t>
            </a:r>
            <a:r>
              <a:rPr lang="ru-RU" altLang="ru-RU" sz="2400" u="sng" dirty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предыдущий при соприкосновении с одним из следующих зарядится положительно. Этот ряд называется рядом Вольта. Контактная разность потенциалов для различных металлов составляет от десятых до целых вольт.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  <a:buNone/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766763" y="796925"/>
            <a:ext cx="107902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Вольта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экспериментально установил два закона: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1. Контактная разность потенциалов зависит лишь от химического состава и температуры соприкасающихся металлов.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2. Контактная разность потенциалов последовательно соединенных различных проводников, находящихся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при одинаковой температуре,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не зависит от химического состава промежуточных проводников и равна контактной разности потенциалов, возникающей при непосредственном соединении крайних проводников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Согласно второму закону Вольта, в замкнутой цепи, состоящей из нескольких металлов, находящихся при одинаковой температуре,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э.д.с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не возникает, т. е. не происходит возбуждения электрического тока. Однако если температура контактов не одинакова, то в цепи возникает электрический ток, называемый термоэлектрическим. Явление возбуждения термоэлектрического тока (явление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Зеебека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), а также тесно связанные с ним явления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Пельте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и Томсона называются термоэлектрическими явлениями.</a:t>
            </a:r>
          </a:p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635000" y="301625"/>
            <a:ext cx="109474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Явление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Зеебека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1821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году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емецкий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физик Т. </a:t>
            </a:r>
            <a:r>
              <a:rPr lang="ru-RU" altLang="ru-RU" sz="2400" dirty="0" err="1">
                <a:latin typeface="Times New Roman" pitchFamily="18" charset="0"/>
                <a:cs typeface="Times New Roman" pitchFamily="18" charset="0"/>
              </a:rPr>
              <a:t>Зеебек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(1770—1831) обнаружил, что в замкнутой цепи, состоящей из последовательно соединенных разнородных проводников, контакты между которыми имеют различную температуру, возникает электрический ток.</a:t>
            </a:r>
          </a:p>
          <a:p>
            <a:pPr eaLnBrk="1" hangingPunct="1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Рассмотрим замкнутую цепь, состоящую из двух металлических проводников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с температурами спаев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(контакт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(контакт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), причем </a:t>
            </a:r>
            <a:r>
              <a:rPr lang="ru-RU" altLang="ru-RU" sz="2400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altLang="ru-RU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altLang="ru-RU" sz="2400" dirty="0"/>
              <a:t>Не вдаваясь в подробности, отметим, что в замкнутой цепи для многих пар металлов (например, С</a:t>
            </a:r>
            <a:r>
              <a:rPr lang="en-US" altLang="ru-RU" sz="2400" dirty="0"/>
              <a:t>u</a:t>
            </a:r>
            <a:r>
              <a:rPr lang="ru-RU" altLang="ru-RU" sz="2400" dirty="0"/>
              <a:t>—</a:t>
            </a:r>
            <a:r>
              <a:rPr lang="en-US" altLang="ru-RU" sz="2400" dirty="0"/>
              <a:t>Bi</a:t>
            </a:r>
            <a:r>
              <a:rPr lang="ru-RU" altLang="ru-RU" sz="2400" dirty="0"/>
              <a:t>, </a:t>
            </a:r>
            <a:r>
              <a:rPr lang="en-US" altLang="ru-RU" sz="2400" dirty="0"/>
              <a:t>Ag</a:t>
            </a:r>
            <a:r>
              <a:rPr lang="ru-RU" altLang="ru-RU" sz="2400" dirty="0"/>
              <a:t>—С</a:t>
            </a:r>
            <a:r>
              <a:rPr lang="en-US" altLang="ru-RU" sz="2400" dirty="0"/>
              <a:t>u</a:t>
            </a:r>
            <a:r>
              <a:rPr lang="ru-RU" altLang="ru-RU" sz="2400" dirty="0"/>
              <a:t>, А</a:t>
            </a:r>
            <a:r>
              <a:rPr lang="en-US" altLang="ru-RU" sz="2400" dirty="0"/>
              <a:t>u</a:t>
            </a:r>
            <a:r>
              <a:rPr lang="ru-RU" altLang="ru-RU" sz="2400" dirty="0"/>
              <a:t>—С</a:t>
            </a:r>
            <a:r>
              <a:rPr lang="en-US" altLang="ru-RU" sz="2400" dirty="0"/>
              <a:t>u</a:t>
            </a:r>
            <a:r>
              <a:rPr lang="ru-RU" altLang="ru-RU" sz="2400" dirty="0"/>
              <a:t>) электродвижущая сила прямо пропорциональна разности температур в контактах:</a:t>
            </a:r>
          </a:p>
          <a:p>
            <a:pPr eaLnBrk="1" hangingPunct="1"/>
            <a:r>
              <a:rPr lang="en-US" altLang="ru-RU" sz="2400" dirty="0"/>
              <a:t>                  E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altLang="ru-RU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ru-RU" sz="2400" dirty="0">
                <a:latin typeface="Times New Roman" pitchFamily="18" charset="0"/>
                <a:cs typeface="Times New Roman" pitchFamily="18" charset="0"/>
              </a:rPr>
              <a:t> (T 1 – T2 )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40375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Содержание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Введение.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1. Элементарная теория проводимости в металлах.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Термоэлектрические и полупроводниковые явления в веществе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3. Электрический ток в жидкостях.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Текст 2"/>
          <p:cNvSpPr txBox="1">
            <a:spLocks noGrp="1"/>
          </p:cNvSpPr>
          <p:nvPr>
            <p:ph type="body" idx="1"/>
          </p:nvPr>
        </p:nvSpPr>
        <p:spPr>
          <a:xfrm>
            <a:off x="622300" y="1862138"/>
            <a:ext cx="10841038" cy="43529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Зеебека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противоречит второму началу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термодинамики, так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в дан­ном случае внутренняя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энергия преобразуется в электрическую, для чего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используется два источника теплоты (два контакта).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Следовательно, для поддержания постоянного тока в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рассматриваемой цепи необходимо поддерживать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постоянство разности температур контактов: к более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нагретому контакту непрерывно подводить теплоту, а от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холодного — непрерывно ее отводить.</a:t>
            </a:r>
          </a:p>
          <a:p>
            <a:pPr eaLnBrk="1" fontAlgn="auto" hangingPunct="1">
              <a:spcBef>
                <a:spcPts val="363"/>
              </a:spcBef>
              <a:buClr>
                <a:srgbClr val="000000"/>
              </a:buClr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622300" y="339725"/>
            <a:ext cx="109347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Эта э.д.с. называется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термоэлектродвижущей силой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. Термоэлектродвижущая сила, например для пары металлов медь — константан, для разности температур 100 К составляет всего 4,25 мВ.</a:t>
            </a:r>
            <a:endParaRPr lang="en-US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84200" y="379413"/>
            <a:ext cx="10945813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Явление Зеебека используется для измерения температуры. Для этого применяются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термоэлементы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термопары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—датчики температур, состоящие из двух соединенных между собой разнородных металлических проводников. Если контакты (обычно спаи) проводников (проволок), образующих термопару, находятся при разных температурах, то в цепи возникает термоэлектродвижущая сила, которая зависит от разности температур контактов и природы применяемых материалов. Чувствительность термопар выше, если их соединять последовательно. Эти соедине­ния называются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термобатареями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 (или </a:t>
            </a: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термостолбиками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647700" y="350838"/>
            <a:ext cx="10947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Термопары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применяются как для измерения ничтожно малых разностей температур, так и для измерения очень высоких и очень низких температур (например, внутри доменных печей или жидких газов). Точность определения тем­пературы с помощью термопар составляет, как правило, несколько кельвин, а у некоторых термопар достигает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0,01 К. Термопары обладают рядом преимуществ перед обычными термо­метрами: имеют большую чувствительность и малую инерционность, позволяют проводить измерения в широком интервале температур и допускают дистанционные измерения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Зеебека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в принципе может быть использовано для генерации электрического тока. Так, уже сейчас к.п.д. полупроводниковых термобатарей достигает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18%. Следовательно, совершенствуя полупроводниковые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термоэлектрогенераторы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можно добиться эффективного прямого преобразования солнечной энергии в электрическую.</a:t>
            </a:r>
          </a:p>
          <a:p>
            <a:pPr eaLnBrk="1" hangingPunct="1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mtClean="0">
                <a:latin typeface="Arial" pitchFamily="34" charset="0"/>
                <a:cs typeface="Arial" pitchFamily="34" charset="0"/>
              </a:rPr>
            </a:b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Объект 2"/>
          <p:cNvSpPr txBox="1">
            <a:spLocks noGrp="1"/>
          </p:cNvSpPr>
          <p:nvPr>
            <p:ph idx="1"/>
          </p:nvPr>
        </p:nvSpPr>
        <p:spPr>
          <a:xfrm>
            <a:off x="871538" y="1085850"/>
            <a:ext cx="9178925" cy="51625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80000"/>
              </a:lnSpc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Явление </a:t>
            </a:r>
            <a:r>
              <a:rPr lang="ru-RU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Пельтье</a:t>
            </a:r>
            <a:endParaRPr lang="ru-RU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80000"/>
              </a:lnSpc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1834 году французский физик Ж.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(1785—1845) Начало 19 столетия. Золотой век физики и электротехники. В 1834 году французский часовщик и естествоиспытатель Жан-Шарль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поместил каплю воды между электродами из висмута и сурьмы, а затем пропустил по цепи электрический ток. К своему изумлению, он увидел, что капля неожиданно замерзла.</a:t>
            </a:r>
          </a:p>
          <a:p>
            <a:pPr eaLnBrk="1" fontAlgn="auto" hangingPunct="1">
              <a:lnSpc>
                <a:spcPct val="80000"/>
              </a:lnSpc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тепловом действии электрического тока на проводники было известно, а вот обратный эффект был сродни магии. Можно понять чувства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это явление на стыке двух разных областей физики – термодинамики и электричества вызывает ощущение чуда и сегодня.</a:t>
            </a:r>
          </a:p>
          <a:p>
            <a:pPr eaLnBrk="1" fontAlgn="auto" hangingPunct="1">
              <a:lnSpc>
                <a:spcPct val="80000"/>
              </a:lnSpc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охлаждения тогда не была такой острой, как сегодня. Поэтому к эффекту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обратились только спустя почти два столетия, когда появились электронные устройства, для работы которых потребовались миниатюрные системы охлаждения. Достоинством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охлаждающих элементов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являются малые габариты, отсутствие движущихся деталей, возможность каскадного соединения для получения больших перепадов температур.</a:t>
            </a:r>
          </a:p>
          <a:p>
            <a:pPr eaLnBrk="1" fontAlgn="auto" hangingPunct="1">
              <a:lnSpc>
                <a:spcPct val="80000"/>
              </a:lnSpc>
              <a:spcBef>
                <a:spcPts val="363"/>
              </a:spcBef>
              <a:buClr>
                <a:srgbClr val="8EB4E3"/>
              </a:buClr>
              <a:buFont typeface="Wingdings 3" pitchFamily="18" charset="2"/>
              <a:buChar char=""/>
              <a:defRPr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1604963" y="592138"/>
            <a:ext cx="8035925" cy="4878387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Как видно из рисунка, питающие провода имеют различный цвет, что говорит о наличии полярности питания, смена которой приведет к размену местами горячей и холодной сторон. Такое явление обусловлено внутренним строением элемента, состоящего из множества групп термических пар, которые размещены между пластинами. В качестве примера на рисунке №1 показано две полупроводниковых пары. В реальном элементе их насчитывается большое количество.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2" descr="vnutrennee-stroenie-elementa-Pel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899" y="3745978"/>
            <a:ext cx="2541587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774700" y="344488"/>
            <a:ext cx="10579100" cy="5832475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Эффект Пельтье́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2" tooltip="Термоэлектрические явления"/>
              </a:rPr>
              <a:t>термоэлектрическое явление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переноса энергии при прохождении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3" tooltip="Электрический ток"/>
              </a:rPr>
              <a:t>электрического тока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в месте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4" tooltip="Электрический контакт"/>
              </a:rPr>
              <a:t>контакта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(спая) двух разнородных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5" tooltip="Электрический проводник"/>
              </a:rPr>
              <a:t>проводников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от одного проводника к другому.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Величина перемещённой энергии и направление её переноса зависят от вида контактирующих веществ и от направления и 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  <a:hlinkClick r:id="rId6" tooltip="Сила тока"/>
              </a:rPr>
              <a:t>силы протекающего электрического тока</a:t>
            </a: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193346" y="2971773"/>
                <a:ext cx="5805307" cy="22467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П</m:t>
                          </m:r>
                        </m:sub>
                      </m:sSub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 −коэффициент Пельтье</m:t>
                      </m:r>
                    </m:oMath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П=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800" i="0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2800" i="0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ru-RU" sz="2800" i="0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Основная формула, описывающая</m:t>
                      </m:r>
                    </m:oMath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эффект Пельтье</m:t>
                      </m:r>
                    </m:oMath>
                  </m:oMathPara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346" y="2971773"/>
                <a:ext cx="5805307" cy="22467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947738" y="1798638"/>
            <a:ext cx="8947150" cy="4195762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Классическая 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теория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объясняет явление </a:t>
            </a: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 тем, что при переносе электронов током из одного металла в другой они ускоряются или замедляются внутренней контакной разностью потенциалов между металлами. В случае ускорения кинетическая энергия электронов увеличивается, а затем выделяется в виде тепла.</a:t>
            </a:r>
          </a:p>
        </p:txBody>
      </p:sp>
      <p:pic>
        <p:nvPicPr>
          <p:cNvPr id="36868" name="Picture 2" descr="Эффект Пельтье: магическое действие электрического т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4047" y="4338421"/>
            <a:ext cx="3217862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Применение эффекта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Пельтье</a:t>
            </a:r>
            <a:endParaRPr lang="ru-RU" alt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Объект 2"/>
          <p:cNvSpPr>
            <a:spLocks noGrp="1"/>
          </p:cNvSpPr>
          <p:nvPr>
            <p:ph idx="1"/>
          </p:nvPr>
        </p:nvSpPr>
        <p:spPr>
          <a:xfrm>
            <a:off x="836613" y="1439863"/>
            <a:ext cx="10252075" cy="4562475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А теперь о практическом применении эффекта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Для его увеличения отдельные термопары (спаи двух различных материалов) собираются в группы, состоящие из десятков и сотен элементов. Основное назначение таких модулей – это охлаждение небольших объектов или микросхем. </a:t>
            </a: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Wingdings 3" pitchFamily="18" charset="2"/>
              <a:buChar char="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Wingdings 3" pitchFamily="18" charset="2"/>
              <a:buChar char="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Wingdings 3" pitchFamily="18" charset="2"/>
              <a:buChar char="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Wingdings 3" pitchFamily="18" charset="2"/>
              <a:buChar char="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Wingdings 3" pitchFamily="18" charset="2"/>
              <a:buChar char="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Термоэлектрический охлаждающий модуль</a:t>
            </a:r>
          </a:p>
        </p:txBody>
      </p:sp>
      <p:pic>
        <p:nvPicPr>
          <p:cNvPr id="37892" name="Picture 6" descr="Термоэлектрический модуль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9838" y="3108325"/>
            <a:ext cx="40481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1017588" y="115888"/>
            <a:ext cx="8945562" cy="4195762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 Широкое применение модули на эффекте Пельтье нашли в приборах ночного видения с матрицей инфракрасных приемников. Микросхемы с зарядовой связью (ПЗС), которые сегодня применяют и в цифровых фотоаппаратах, требуют глубокого охлаждения для регистрации изображения в инфракрасной области. Модули Пельтье охлаждают инфракрасные детекторы в телескопах, активные элементы лазеров для стабилизации частоты излучения, кварцевые генераторы в системах точного времени. Но это все применения военного и специального назначения.</a:t>
            </a:r>
          </a:p>
          <a:p>
            <a:pPr eaLnBrk="1" hangingPunct="1">
              <a:spcBef>
                <a:spcPts val="363"/>
              </a:spcBef>
              <a:buClr>
                <a:srgbClr val="8EB4E3"/>
              </a:buClr>
              <a:buFont typeface="Wingdings 3" pitchFamily="18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С недавних пор модули Пельтье нашли применение и     в бытовых изделиях. Преимущественно, в автомобильной технике: кондиционеры, переносные холодильники, охладители воды.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Пример использования эффекта Пельтье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99581" y="641350"/>
            <a:ext cx="6192838" cy="3825875"/>
          </a:xfrm>
        </p:spPr>
      </p:pic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2284413" y="4978400"/>
            <a:ext cx="7893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Пример практического использования эффекта Пельтье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278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527" y="4196705"/>
            <a:ext cx="1648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Людвиг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(1863 -1906)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63" y="1982985"/>
            <a:ext cx="1409700" cy="1933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1773" y="2093679"/>
            <a:ext cx="1419225" cy="19526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8435" y="2263130"/>
            <a:ext cx="59238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Классическая электронная теория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проводимости металлов Друде-Лоренца,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основывается на представлении о том, что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носителями тока в металлах являются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свободные электроны,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слабо связанные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ионами кристаллической решётки металла.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72249" y="4437142"/>
            <a:ext cx="2519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Лоренц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Хендрик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Антон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(1853 – 1928)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06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760413" y="84138"/>
            <a:ext cx="10071100" cy="5740400"/>
          </a:xfrm>
        </p:spPr>
        <p:txBody>
          <a:bodyPr/>
          <a:lstStyle/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Наиболее интересным и перспективным применением модулей является компьютерная техника. Высокопроизводительные микропроцессоры процессоры и чипы видеокарт выделяют большое количество тепла. Для их охлаждения применяют высокоскоростные вентиляторы, которые создают значительные акустические шумы. Применение модулей Пельтье в составе комбинированных систем охлаждения устраняют шум при значительном отборе тепла.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3" name="Picture 7" descr="Компактный USB-холодильник с использованием модулей Пельтье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8550" y="2781300"/>
            <a:ext cx="2252663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5"/>
          <p:cNvSpPr>
            <a:spLocks noChangeArrowheads="1"/>
          </p:cNvSpPr>
          <p:nvPr/>
        </p:nvSpPr>
        <p:spPr bwMode="auto">
          <a:xfrm>
            <a:off x="2182813" y="5178425"/>
            <a:ext cx="609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Компактный USB-холодильник с использованием модулей Пельтье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Обзор видов элемента </a:t>
            </a:r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Пельтье</a:t>
            </a:r>
            <a:endParaRPr lang="ru-RU" dirty="0"/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>
          <a:xfrm>
            <a:off x="838200" y="1570648"/>
            <a:ext cx="10515600" cy="4351338"/>
          </a:xfrm>
        </p:spPr>
        <p:txBody>
          <a:bodyPr/>
          <a:lstStyle/>
          <a:p>
            <a:pPr algn="just" eaLnBrk="1" hangingPunct="1">
              <a:spcBef>
                <a:spcPts val="363"/>
              </a:spcBef>
              <a:buClr>
                <a:srgbClr val="000000"/>
              </a:buCl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представляет собой термоэлектрический преобразователь, выполненный в виде пластины с двумя выводами питания. Если к этим выводам приложить постоянное напряжение, то одна из сторон элемента начнёт охлаждаться, в то время как температура противоположной стороны будет расти. Таким образом мы получим пластину с горячей и холодной стороной по оба конца элемента. Также следует отметить одну закономерность. Если принудительно отводить тепло с горячей стороны (например с помощью радиатора), то температура холодной стороны будет снижаться еще больше, вплоть до обледенения.</a:t>
            </a:r>
          </a:p>
          <a:p>
            <a:pPr algn="just" eaLnBrk="1" hangingPunct="1">
              <a:spcBef>
                <a:spcPts val="363"/>
              </a:spcBef>
              <a:buClr>
                <a:srgbClr val="000000"/>
              </a:buCl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рынке можно встретить много разновидностей элементов</a:t>
            </a:r>
          </a:p>
          <a:p>
            <a:pPr algn="just" eaLnBrk="1" hangingPunct="1">
              <a:spcBef>
                <a:spcPts val="363"/>
              </a:spcBef>
              <a:buClr>
                <a:srgbClr val="000000"/>
              </a:buClr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Пельтье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- от бытовых до промышленных. Некоторые из них используются в узконаправленных проектах, а некоторые имеют широкий спектр применения.</a:t>
            </a:r>
          </a:p>
          <a:p>
            <a:pPr eaLnBrk="1" hangingPunct="1">
              <a:spcBef>
                <a:spcPts val="363"/>
              </a:spcBef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vneshnij-vid-elementa-Pel'te-TEC1-127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89388" y="1825625"/>
            <a:ext cx="4213225" cy="4351338"/>
          </a:xfrm>
        </p:spPr>
      </p:pic>
      <p:sp>
        <p:nvSpPr>
          <p:cNvPr id="43011" name="Прямоугольник 5"/>
          <p:cNvSpPr>
            <a:spLocks noChangeArrowheads="1"/>
          </p:cNvSpPr>
          <p:nvPr/>
        </p:nvSpPr>
        <p:spPr bwMode="auto">
          <a:xfrm>
            <a:off x="903288" y="558800"/>
            <a:ext cx="8240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 современных любительских проектах большую популярность получил элемент TEC1-12706, внешний вид которого показан на рисунке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7729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Электрический ток в полупроводниках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941388"/>
            <a:ext cx="10515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полупроводникам относят элементы четвертой группы периодической таблицы, которые имеют 4 валентных электрона. В отличии от проводников полупроводники (n/n) практически не имеют свободных носителей зарядов, электроны находятся в ковалентной связи. При освещении или нагреве часть </a:t>
            </a:r>
            <a:r>
              <a:rPr lang="ru-RU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i="1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освобождаются.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38200" y="2602495"/>
                <a:ext cx="5354927" cy="1997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ru-RU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 свободных электронов</a:t>
                </a:r>
                <a:br>
                  <a:rPr lang="ru-RU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определяется по следующей формуле</a:t>
                </a:r>
                <a:br>
                  <a:rPr lang="ru-RU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ru-RU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𝑚𝑘𝑇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ru-RU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ⅇ</m:t>
                      </m:r>
                      <m:f>
                        <m:fPr>
                          <m:ctrlP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i="1" smtClean="0">
                                  <a:solidFill>
                                    <a:srgbClr val="40404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ru-RU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𝑘𝑇</m:t>
                          </m:r>
                        </m:den>
                      </m:f>
                      <m:r>
                        <a:rPr lang="ru-RU" b="0" i="0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, где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−пост</m:t>
                      </m:r>
                      <m:r>
                        <a:rPr lang="ru-RU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оянная Планка;</m:t>
                      </m:r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−масса эл</m:t>
                      </m:r>
                      <m:r>
                        <a:rPr lang="ru-RU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ектрона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−абсолюна</m:t>
                      </m:r>
                      <m:r>
                        <a:rPr lang="ru-RU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я температура </m:t>
                      </m:r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уровень зоны</m:t>
                      </m:r>
                    </m:oMath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проводимости; </m:t>
                      </m:r>
                      <m:sSub>
                        <m:sSub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−уровень Фреми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02495"/>
                <a:ext cx="5354927" cy="1997726"/>
              </a:xfrm>
              <a:prstGeom prst="rect">
                <a:avLst/>
              </a:prstGeom>
              <a:blipFill>
                <a:blip r:embed="rId2"/>
                <a:stretch>
                  <a:fillRect l="-1025" t="-1829" b="-1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431" y="3429000"/>
            <a:ext cx="4953000" cy="33813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99653" y="2602495"/>
            <a:ext cx="3252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зависимости удельного</a:t>
            </a:r>
            <a:b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сопротивления от температуры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6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803275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практике используют примесную проводимость, обогащая тело п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 элементами других групп </a:t>
            </a:r>
          </a:p>
        </p:txBody>
      </p:sp>
      <p:sp>
        <p:nvSpPr>
          <p:cNvPr id="45059" name="Объект 7"/>
          <p:cNvSpPr>
            <a:spLocks noGrp="1"/>
          </p:cNvSpPr>
          <p:nvPr>
            <p:ph sz="half" idx="1"/>
          </p:nvPr>
        </p:nvSpPr>
        <p:spPr>
          <a:xfrm>
            <a:off x="677863" y="944563"/>
            <a:ext cx="5341937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тело п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 обогащается элементами 3 группы (акцепторный элемент), тогда три валентных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связываются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 соседними атомами, на месте четвертого </a:t>
            </a:r>
            <a:r>
              <a:rPr lang="en-US" altLang="ru-RU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образуется «дырка» - свободное место для электрона. А  п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 получает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p-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проводимость.</a:t>
            </a:r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ru-RU" altLang="ru-RU" dirty="0" smtClean="0"/>
          </a:p>
        </p:txBody>
      </p:sp>
      <p:sp>
        <p:nvSpPr>
          <p:cNvPr id="45060" name="Объект 8"/>
          <p:cNvSpPr>
            <a:spLocks noGrp="1"/>
          </p:cNvSpPr>
          <p:nvPr>
            <p:ph sz="half" idx="2"/>
          </p:nvPr>
        </p:nvSpPr>
        <p:spPr>
          <a:xfrm>
            <a:off x="6096000" y="944563"/>
            <a:ext cx="5570538" cy="27908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п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обогощается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элементами 5 группы (донорны), 4 электрона образуют пары с электронами соседних атомов, а пятый свободно перемещается в теле полупроводника. Такой тип проводимости называют </a:t>
            </a:r>
            <a:r>
              <a:rPr lang="en-US" altLang="ru-RU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-тип.</a:t>
            </a:r>
          </a:p>
        </p:txBody>
      </p:sp>
      <p:pic>
        <p:nvPicPr>
          <p:cNvPr id="45061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3400425"/>
            <a:ext cx="2649538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5075" y="3457575"/>
            <a:ext cx="259238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9953"/>
          </a:xfrm>
        </p:spPr>
        <p:txBody>
          <a:bodyPr/>
          <a:lstStyle/>
          <a:p>
            <a:pPr algn="ctr" eaLnBrk="1" hangingPunct="1"/>
            <a:r>
              <a:rPr lang="ru-RU" alt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Диод</a:t>
            </a:r>
          </a:p>
        </p:txBody>
      </p:sp>
      <p:pic>
        <p:nvPicPr>
          <p:cNvPr id="46084" name="Picture 2" descr="https://studfile.net/html/2706/431/html_LNldAywwnI.Vc3Y/img-AClSIk.png"/>
          <p:cNvPicPr>
            <a:picLocks noChangeAspect="1" noChangeArrowheads="1"/>
          </p:cNvPicPr>
          <p:nvPr/>
        </p:nvPicPr>
        <p:blipFill>
          <a:blip r:embed="rId2" cstate="print"/>
          <a:srcRect l="3494" t="8987" r="1392" b="35378"/>
          <a:stretch>
            <a:fillRect/>
          </a:stretch>
        </p:blipFill>
        <p:spPr bwMode="auto">
          <a:xfrm>
            <a:off x="6881906" y="4325594"/>
            <a:ext cx="32258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38199" y="1055078"/>
            <a:ext cx="10515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Простейшим полупроводниковым прибором является диод. Он состоит из двух областей проводимости, в месте контакта дырки и электроны </a:t>
            </a:r>
            <a:r>
              <a:rPr lang="ru-RU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рекомбинируют</a:t>
            </a:r>
            <a:r>
              <a:rPr lang="ru-RU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эта промежуточная область называется p-n переходом. В результате в области с полупроводником p-типа возникает некомпенсированный заряд из отрицательных ионов, а в области с полупроводником n-типа возникает некомпенсированный заряд из положительных ионов. Разница между потенциалами достигает 0,3–0,6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838199" y="2855926"/>
                <a:ext cx="8649804" cy="1146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ru-RU" dirty="0" smtClean="0">
                    <a:solidFill>
                      <a:srgbClr val="4040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Точное значение можно определить по формуле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ru-RU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ru-RU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func>
                      <m:funcPr>
                        <m:ctrlPr>
                          <a:rPr lang="ru-RU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ru-RU" i="1" smtClean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 smtClean="0">
                                    <a:solidFill>
                                      <a:srgbClr val="40404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num>
                              <m:den>
                                <m:sSubSup>
                                  <m:sSubSupPr>
                                    <m:ctrlP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ru-RU" i="1" smtClean="0">
                                        <a:solidFill>
                                          <a:srgbClr val="40404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ru-RU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 где</m:t>
                    </m:r>
                  </m:oMath>
                </a14:m>
                <a:r>
                  <a:rPr lang="ru-RU" b="0" dirty="0" smtClean="0">
                    <a:solidFill>
                      <a:srgbClr val="404040"/>
                    </a:solidFill>
                    <a:latin typeface="Times New Roman" panose="02020603050405020304" pitchFamily="18" charset="0"/>
                  </a:rPr>
                  <a:t/>
                </a:r>
                <a:br>
                  <a:rPr lang="ru-RU" b="0" dirty="0" smtClean="0">
                    <a:solidFill>
                      <a:srgbClr val="404040"/>
                    </a:solidFill>
                    <a:latin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ru-RU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−термодинамическое напряжение, </m:t>
                      </m:r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−концентр</m:t>
                      </m:r>
                      <m:r>
                        <a:rPr lang="ru-RU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ация электронов и дырок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ru-RU" b="0" i="1" smtClean="0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u-RU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−собственная концентрация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2855926"/>
                <a:ext cx="8649804" cy="1146148"/>
              </a:xfrm>
              <a:prstGeom prst="rect">
                <a:avLst/>
              </a:prstGeom>
              <a:blipFill>
                <a:blip r:embed="rId3"/>
                <a:stretch>
                  <a:fillRect l="-564" b="-1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3. Электрический ток в жидкостях.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 Фарадея для электролиза</a:t>
            </a:r>
            <a:endParaRPr lang="ru-RU" alt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838200" y="1539875"/>
            <a:ext cx="7177088" cy="4351338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Как известно, химически чистая (дистиллированная) вода является плохим проводником. Однако при растворении в воде различных веществ (кислот, щелочей, солей и др.) раствор становится проводником, из-за распада молекул вещества на ионы. Это явление называется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электролитической диссоциацией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а сам раствор </a:t>
            </a:r>
            <a:r>
              <a:rPr lang="ru-RU" altLang="ru-RU" sz="2400" i="1" smtClean="0">
                <a:latin typeface="Times New Roman" pitchFamily="18" charset="0"/>
                <a:cs typeface="Times New Roman" pitchFamily="18" charset="0"/>
              </a:rPr>
              <a:t>электролитом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, способным проводить ток.</a:t>
            </a:r>
          </a:p>
          <a:p>
            <a:pPr eaLnBrk="1" hangingPunct="1"/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 отличие от металлов и газов прохождение тока через электролит сопровождается химическими реакциями на электродах, что приводит к выделению на них химических элементов, входящих в состав электролита.</a:t>
            </a:r>
          </a:p>
        </p:txBody>
      </p:sp>
      <p:pic>
        <p:nvPicPr>
          <p:cNvPr id="47108" name="Picture 2" descr="http://fizmat.by/pic/PHYS/page113/im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2324100"/>
            <a:ext cx="36576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Первый закон Фарадея: масса вещества, выделяющегося на каком-либо из электродов, прямо пропорциональна заряду, прошедшему через электролит</a:t>
            </a:r>
          </a:p>
        </p:txBody>
      </p:sp>
      <p:sp>
        <p:nvSpPr>
          <p:cNvPr id="48131" name="Объект 2"/>
          <p:cNvSpPr>
            <a:spLocks noGrp="1"/>
          </p:cNvSpPr>
          <p:nvPr>
            <p:ph idx="1"/>
          </p:nvPr>
        </p:nvSpPr>
        <p:spPr>
          <a:xfrm>
            <a:off x="633413" y="5741988"/>
            <a:ext cx="4852987" cy="89535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48132" name="Picture 5" descr="http://fizmat.by/pic/PHYS/page113/im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313" y="1749425"/>
            <a:ext cx="2798762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305300" y="1749425"/>
                <a:ext cx="4122218" cy="22290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−масса ве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щества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−электрох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имический эквивалент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−электри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ческий заряд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−сила то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ка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b="0" i="1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−время протекания тока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кг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Кл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А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ru-RU" b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с</m:t>
                      </m:r>
                    </m:oMath>
                  </m:oMathPara>
                </a14:m>
                <a:endParaRPr lang="ru-RU" b="0" dirty="0" smtClean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1749425"/>
                <a:ext cx="4122218" cy="22290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150938" y="722313"/>
            <a:ext cx="863758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Электрохимический эквивалент вещества - табличная величина.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Второй закон Фарадея:                </a:t>
            </a:r>
          </a:p>
          <a:p>
            <a:endParaRPr lang="ru-RU" altLang="ru-RU"/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395288" y="3997325"/>
            <a:ext cx="112807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Протекание тока в жидкостях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сопровождается выделением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теплоты. При этом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выполняется закон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Джоуля-Ленца.</a:t>
            </a:r>
          </a:p>
        </p:txBody>
      </p:sp>
      <p:pic>
        <p:nvPicPr>
          <p:cNvPr id="49157" name="Picture 9" descr="http://fizmat.by/pic/PHYS/page113/im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2506663"/>
            <a:ext cx="18637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342689" y="1887558"/>
                <a:ext cx="6254084" cy="2195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−электро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химический эквивалент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−постоянн</m:t>
                      </m:r>
                      <m:r>
                        <a:rPr lang="ru-RU" b="0" i="1" dirty="0" smtClean="0">
                          <a:latin typeface="Cambria Math" panose="02040503050406030204" pitchFamily="18" charset="0"/>
                        </a:rPr>
                        <m:t>ая Фарадея,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96500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Кл</m:t>
                          </m:r>
                        </m:num>
                        <m:den>
                          <m:r>
                            <a:rPr lang="ru-RU" b="0" i="1" dirty="0" smtClean="0">
                              <a:latin typeface="Cambria Math" panose="02040503050406030204" pitchFamily="18" charset="0"/>
                            </a:rPr>
                            <m:t>моль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−молярная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масса вещества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−валентно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сть вещества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Кл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моль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Кл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кг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моль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безразмерная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89" y="1887558"/>
                <a:ext cx="6254084" cy="2195473"/>
              </a:xfrm>
              <a:prstGeom prst="rect">
                <a:avLst/>
              </a:prstGeom>
              <a:blipFill>
                <a:blip r:embed="rId3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838200" y="356333"/>
            <a:ext cx="10515600" cy="1006475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Применение электролиза</a:t>
            </a:r>
            <a:endParaRPr lang="ru-RU" alt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033346" y="1362808"/>
            <a:ext cx="6110654" cy="390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промышленность:</a:t>
            </a:r>
            <a:b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галогенов, водорода, </a:t>
            </a: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щелочей.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Металлургия:</a:t>
            </a:r>
            <a:b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активных металлов, очистка металлов от примесей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коррозии:</a:t>
            </a:r>
            <a:b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Электролитическим 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покрывают поверхность одного металла тонким слоем </a:t>
            </a: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другого.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2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сточных вод (процессы электрокоагуляции, </a:t>
            </a:r>
            <a:r>
              <a:rPr lang="ru-RU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электроэкстракции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электрофлотации</a:t>
            </a:r>
            <a:r>
              <a:rPr lang="ru-RU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0" i="0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Керосиновая лампа, которая содержит термоэлемент,  позволяет получить электрический ток.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284" y="1690688"/>
            <a:ext cx="3709431" cy="450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838200" y="808038"/>
            <a:ext cx="10515600" cy="1325562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Гальваностегия – декоративное или антикоррозийное покрытие металлических изделий тонким слоем другого металла (никелирование, хромирование, омеднение, золочение, серебрение).</a:t>
            </a:r>
          </a:p>
        </p:txBody>
      </p:sp>
      <p:pic>
        <p:nvPicPr>
          <p:cNvPr id="51203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306638"/>
            <a:ext cx="10966450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6" y="558333"/>
            <a:ext cx="5486400" cy="5400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84836" y="839104"/>
            <a:ext cx="33279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тонкая пластина чистой меди.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толстая пластина неочищенной меди.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прохождении тока через электролит на катоде оседает чистая медь, анод расходуется и истощается.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Примеси остаются в электролите или оседают на дно.</a:t>
            </a:r>
            <a:endParaRPr lang="ru-RU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8"/>
          <p:cNvSpPr>
            <a:spLocks noGrp="1"/>
          </p:cNvSpPr>
          <p:nvPr>
            <p:ph type="ctrTitle" idx="4294967295"/>
          </p:nvPr>
        </p:nvSpPr>
        <p:spPr>
          <a:xfrm>
            <a:off x="914400" y="2441575"/>
            <a:ext cx="10363200" cy="1158875"/>
          </a:xfrm>
        </p:spPr>
        <p:txBody>
          <a:bodyPr/>
          <a:lstStyle/>
          <a:p>
            <a:pPr algn="ctr" eaLnBrk="1" hangingPunct="1">
              <a:buSzPts val="1400"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vneshnij-vid-elementa-Pel'te-TEC1-127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89918" y="1825625"/>
            <a:ext cx="4212167" cy="4351338"/>
          </a:xfrm>
          <a:noFill/>
        </p:spPr>
      </p:pic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903818" y="558801"/>
            <a:ext cx="824018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/>
              <a:t>	 </a:t>
            </a:r>
            <a:r>
              <a:rPr lang="ru-RU" altLang="ru-RU" sz="2800">
                <a:latin typeface="Times New Roman" pitchFamily="18" charset="0"/>
                <a:cs typeface="Times New Roman" pitchFamily="18" charset="0"/>
              </a:rPr>
              <a:t>Элемент Пельтье TEC1-12706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3100" dirty="0">
                <a:latin typeface="Times New Roman" pitchFamily="18" charset="0"/>
                <a:cs typeface="Times New Roman" pitchFamily="18" charset="0"/>
              </a:rPr>
              <a:t>. Элементарная теория проводимости в металлах.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Экспериментальные </a:t>
            </a:r>
            <a:r>
              <a:rPr lang="ru-RU" alt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предпосылки теории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из таких опытов —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опыт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Рикке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(1901), в котором в течение года электрический ток пропускался через три последовательно соединенных с тщательно отшлифованными торцами металлических цилиндра (С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) одинакового радиуса.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7171" name="Picture 2" descr="F:\! Февр -июнь 22 г УЧЕБА\РЭА\! Лекции\! Лекции Физ ч 1 Вторн с 18 10 час\16 Лек 24 мая 22 г Коллок и зач вопросы\Опыт Рик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781" y="3080706"/>
            <a:ext cx="2914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0937" y="4020855"/>
            <a:ext cx="1131100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Несмотря на то что общий заряд, прошедший через эти цилиндры, достигал огромного значения (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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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altLang="ru-RU" sz="2000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Кл), никаких, даже микроскопических, следов переноса вещества не обнаружилось. Это явилось экспериментальным доказательством того, что ионы в металлах не участвуют в переносе электричества, а перенос заряда в металлах осуществляется частицами, которые являются общими для всех металлов. Такими частицами могли быть открытые в 1897 г. английским физиком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Д. Томсоном (1856—1940) электроны.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опыте Стюарта и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Толмена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катушка большого диаметра с намотанным на нее металлическим проводом приводилась в быстрое вращение и затем резко тормозилась. При торможении катушки свободные заряды в проводнике продолжали некоторое время двигаться по инерции. Вследствие движения зарядов относительно проводника в катушке возникал кратковременный электрический ток, который регистрировался гальванометром, присоединенным к концам проводника с помощью скользящих контактов.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! Февр -июнь 22 г УЧЕБА\РЭА\! Лекции\! Лекции Физ ч 1 Вторн с 18 10 час\16 Лек 24 мая 22 г Коллок и зач вопросы\Схема опыта Стьюар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4996" y="3383332"/>
            <a:ext cx="42386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Направление тока свидетельствовало о том, что он обусловлен движением отрицательно заряженных частиц. Переносимый при этом заряд прямо пропорционален отношению заряда q</a:t>
            </a:r>
            <a:r>
              <a:rPr lang="ru-RU" altLang="ru-RU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частиц, создающих ток, к их массе m. Поэтому, измеряя заряд, проходящий через гальванометр за все время существования тока в цепи, удалось определить отношение заряда к массе. Оно оказалось равным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1,8 • 10</a:t>
            </a:r>
            <a:r>
              <a:rPr lang="ru-RU" altLang="ru-RU" sz="2400" b="1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Кл/кг. 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Это значение совпадает со значением отношения заряда к массе для электрона из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теории.</a:t>
            </a:r>
            <a:r>
              <a:rPr lang="ru-RU" sz="2400" dirty="0"/>
              <a:t> 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положения электронной теории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представлений о свободных электронах как основных носителях тока в металлах, Друде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P., 1863-1906) разработал классическую теорию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металлов, которая затем была усовершенствована Лоренцем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Lorentz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H., 1853-1928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 простое и наглядное объяснение большинства электрических и тепловых свойств металлов.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положения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этой теории сводятся к следующим: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Носителями тока в металлах являются электроны, движение которых подчиняется законом классической механики.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Поведение электронов подобно поведению молекул идеального газа (электронный газ).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электронов в кристаллической решетке можно не учитывать столкновения электронов друг с другом.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 упругом столкновении электронов с ионами электроны полностью передают им накопленную в электрическом поле энергию.</a:t>
            </a:r>
          </a:p>
        </p:txBody>
      </p:sp>
    </p:spTree>
    <p:extLst>
      <p:ext uri="{BB962C8B-B14F-4D97-AF65-F5344CB8AC3E}">
        <p14:creationId xmlns:p14="http://schemas.microsoft.com/office/powerpoint/2010/main" val="3385575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1416</Words>
  <Application>Microsoft Office PowerPoint</Application>
  <PresentationFormat>Широкоэкранный</PresentationFormat>
  <Paragraphs>150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Symbol</vt:lpstr>
      <vt:lpstr>Times New Roman</vt:lpstr>
      <vt:lpstr>Wingdings 3</vt:lpstr>
      <vt:lpstr>Тема Office</vt:lpstr>
      <vt:lpstr>                Чувашский государственный университет   Раритетная лаборатория физики    raritet.chuvsu.ru     Лекция 15 (РЭА)  Классическая теория электропроводности в веществе.            Лекцию подготовил           доцент кафедры общей физики        Сорокин Геннадий Михайлович       2025 год</vt:lpstr>
      <vt:lpstr>   Содержание     Введение.  1. Элементарная теория проводимости в металлах.  2. Термоэлектрические и полупроводниковые явления в веществе.  3. Электрический ток в жидкостях. </vt:lpstr>
      <vt:lpstr>Введение</vt:lpstr>
      <vt:lpstr>Керосиновая лампа, которая содержит термоэлемент,  позволяет получить электрический ток.</vt:lpstr>
      <vt:lpstr>Презентация PowerPoint</vt:lpstr>
      <vt:lpstr>       1. Элементарная теория проводимости в металлах.      Экспериментальные предпосылки теории  Первый из таких опытов — опыт Рикке* (1901), в котором в течение года электрический ток пропускался через три последовательно соединенных с тщательно отшлифованными торцами металлических цилиндра (Сu, Аl, Сu) одинакового радиуса. </vt:lpstr>
      <vt:lpstr>      В опыте Стюарта и Толмена катушка большого диаметра с намотанным на нее металлическим проводом приводилась в быстрое вращение и затем резко тормозилась. При торможении катушки свободные заряды в проводнике продолжали некоторое время двигаться по инерции. Вследствие движения зарядов относительно проводника в катушке возникал кратковременный электрический ток, который регистрировался гальванометром, присоединенным к концам проводника с помощью скользящих контактов. </vt:lpstr>
      <vt:lpstr>                    Направление тока свидетельствовало о том, что он обусловлен движением отрицательно заряженных частиц. Переносимый при этом заряд прямо пропорционален отношению заряда q0 частиц, создающих ток, к их массе m. Поэтому, измеряя заряд, проходящий через гальванометр за все время существования тока в цепи, удалось определить отношение заряда к массе. Оно оказалось равным   1,8 • 1011 Кл/кг.   Это значение совпадает со значением отношения заряда к массе для электрона из теории. </vt:lpstr>
      <vt:lpstr>                Основные положения электронной теории  Исходя из представлений о свободных электронах как основных носителях тока в металлах, Друде (Drude P., 1863-1906) разработал классическую теорию электропроводности металлов, которая затем была усовершенствована Лоренцем (Lorentz H., 1853-1928). Теория дала простое и наглядное объяснение большинства электрических и тепловых свойств металлов.  Основные положения этой теории сводятся к следующим: 1). Носителями тока в металлах являются электроны, движение которых подчиняется законом классической механики. 2). Поведение электронов подобно поведению молекул идеального газа (электронный газ). 3). При движении электронов в кристаллической решетке можно не учитывать столкновения электронов друг с другом. 4). При упругом столкновении электронов с ионами электроны полностью передают им накопленную в электрическом поле энергию.</vt:lpstr>
      <vt:lpstr>  Вывод закона Ома из электронной теории  </vt:lpstr>
      <vt:lpstr>Вывод закона Джоуля –Ленца в дифференциальной форме из электронной теории</vt:lpstr>
      <vt:lpstr>    </vt:lpstr>
      <vt:lpstr>                Металлы обладают как большой электропроводностью, так и высокой теплопроводностью. Это объясняется тем, что носителями тока и теплоты в металлах являются одни и те же частицы—свободные электроны, которые, перемещаясь в металле, переносят не только электрический заряд, но и присущую им энергию хаотического (теплового) движения, т. е. осуществляют перенос теплоты. Видеманом и Францем в 1853 г. экспериментально установлен закон, согласно которому отношение теплопроводности () к удельной проводимости () для всех металлов при одной и той же температуре одинаково и увеличивается пропорционально термодинамической температуре, где  — постоянная, не зависящая от рода металла. </vt:lpstr>
      <vt:lpstr>                   Элементарная классическая теория электропроводности металлов позволила найти значение :   =3(k/e)2, где k—постоянная Больцмана.   Это значение хорошо согласуется с опытными данными. Однако, как оказалось впоследствии, это согласие теоретического значения с опытным случайно. Лоренц, применив к электронному газу статистику Максвелла — Больцмана, учтя тем самым распределение электронов по скоростям, получил   =2(k/e)2,   что привело к резкому расхождению теории с опытом. </vt:lpstr>
      <vt:lpstr>Презентация PowerPoint</vt:lpstr>
      <vt:lpstr>Противоречия классической электронной теории</vt:lpstr>
      <vt:lpstr>2. Термоэлектрические и полупроводниковые явления в веществе.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  Применение эффекта Пельтье</vt:lpstr>
      <vt:lpstr>Презентация PowerPoint</vt:lpstr>
      <vt:lpstr>Презентация PowerPoint</vt:lpstr>
      <vt:lpstr>Презентация PowerPoint</vt:lpstr>
      <vt:lpstr>Обзор видов элемента Пельтье</vt:lpstr>
      <vt:lpstr>Презентация PowerPoint</vt:lpstr>
      <vt:lpstr>   Электрический ток в полупроводниках</vt:lpstr>
      <vt:lpstr>На практике используют примесную проводимость, обогащая тело п/п элементами других групп </vt:lpstr>
      <vt:lpstr>Диод</vt:lpstr>
      <vt:lpstr>  3. Электрический ток в жидкостях.   Законы Фарадея для электролиза</vt:lpstr>
      <vt:lpstr>Первый закон Фарадея: масса вещества, выделяющегося на каком-либо из электродов, прямо пропорциональна заряду, прошедшему через электролит</vt:lpstr>
      <vt:lpstr>Презентация PowerPoint</vt:lpstr>
      <vt:lpstr>   Применение электролиза</vt:lpstr>
      <vt:lpstr>Гальваностегия – декоративное или антикоррозийное покрытие металлических изделий тонким слоем другого металла (никелирование, хромирование, омеднение, золочение, серебрение).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152</cp:revision>
  <dcterms:created xsi:type="dcterms:W3CDTF">2022-05-04T15:38:06Z</dcterms:created>
  <dcterms:modified xsi:type="dcterms:W3CDTF">2025-05-28T21:08:45Z</dcterms:modified>
</cp:coreProperties>
</file>